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a:extLst>
              <a:ext uri="{FF2B5EF4-FFF2-40B4-BE49-F238E27FC236}">
                <a16:creationId xmlns:a16="http://schemas.microsoft.com/office/drawing/2014/main" id="{E3AD0211-9D89-4626-81BD-C974B6D497C8}"/>
              </a:ext>
            </a:extLst>
          </p:cNvPr>
          <p:cNvSpPr>
            <a:spLocks noGrp="1"/>
          </p:cNvSpPr>
          <p:nvPr>
            <p:ph type="subTitle" idx="1"/>
          </p:nvPr>
        </p:nvSpPr>
        <p:spPr/>
        <p:txBody>
          <a:bodyPr>
            <a:normAutofit/>
          </a:bodyPr>
          <a:lstStyle/>
          <a:p>
            <a:r>
              <a:rPr lang="tr-TR" sz="2800" dirty="0"/>
              <a:t>REHBERLİK SERVİSİ İLKELERİ</a:t>
            </a:r>
            <a:r>
              <a:rPr lang="tr-TR" sz="2800" i="0" dirty="0">
                <a:solidFill>
                  <a:srgbClr val="191919"/>
                </a:solidFill>
                <a:effectLst/>
                <a:latin typeface="Arial" panose="020B0604020202020204" pitchFamily="34" charset="0"/>
              </a:rPr>
              <a:t> </a:t>
            </a:r>
            <a:endParaRPr lang="tr-TR" sz="2800" dirty="0"/>
          </a:p>
        </p:txBody>
      </p:sp>
      <p:pic>
        <p:nvPicPr>
          <p:cNvPr id="7" name="Resim 6">
            <a:extLst>
              <a:ext uri="{FF2B5EF4-FFF2-40B4-BE49-F238E27FC236}">
                <a16:creationId xmlns:a16="http://schemas.microsoft.com/office/drawing/2014/main" id="{D49CF999-9E68-4B61-B457-C9A77798826A}"/>
              </a:ext>
            </a:extLst>
          </p:cNvPr>
          <p:cNvPicPr>
            <a:picLocks noChangeAspect="1"/>
          </p:cNvPicPr>
          <p:nvPr/>
        </p:nvPicPr>
        <p:blipFill>
          <a:blip r:embed="rId2"/>
          <a:stretch>
            <a:fillRect/>
          </a:stretch>
        </p:blipFill>
        <p:spPr>
          <a:xfrm>
            <a:off x="2589213" y="1187533"/>
            <a:ext cx="4714112" cy="2904400"/>
          </a:xfrm>
          <a:prstGeom prst="rect">
            <a:avLst/>
          </a:prstGeom>
        </p:spPr>
      </p:pic>
    </p:spTree>
    <p:extLst>
      <p:ext uri="{BB962C8B-B14F-4D97-AF65-F5344CB8AC3E}">
        <p14:creationId xmlns:p14="http://schemas.microsoft.com/office/powerpoint/2010/main" val="187884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E6B44C-4563-4905-8699-36F5EBB71BD0}"/>
              </a:ext>
            </a:extLst>
          </p:cNvPr>
          <p:cNvSpPr>
            <a:spLocks noGrp="1"/>
          </p:cNvSpPr>
          <p:nvPr>
            <p:ph type="title"/>
          </p:nvPr>
        </p:nvSpPr>
        <p:spPr/>
        <p:txBody>
          <a:bodyPr>
            <a:normAutofit/>
          </a:bodyPr>
          <a:lstStyle/>
          <a:p>
            <a:r>
              <a:rPr lang="tr-TR" sz="2800" b="1" i="0" dirty="0">
                <a:solidFill>
                  <a:srgbClr val="191919"/>
                </a:solidFill>
                <a:effectLst/>
                <a:latin typeface="Arial" panose="020B0604020202020204" pitchFamily="34" charset="0"/>
              </a:rPr>
              <a:t>Rehberlik ve Psikolojik Danışma hizmetleri hem bireye hem de topluma karşı sorumludur</a:t>
            </a:r>
            <a:endParaRPr lang="tr-TR" sz="2800" dirty="0"/>
          </a:p>
        </p:txBody>
      </p:sp>
      <p:sp>
        <p:nvSpPr>
          <p:cNvPr id="3" name="İçerik Yer Tutucusu 2">
            <a:extLst>
              <a:ext uri="{FF2B5EF4-FFF2-40B4-BE49-F238E27FC236}">
                <a16:creationId xmlns:a16="http://schemas.microsoft.com/office/drawing/2014/main" id="{8B539B91-94F2-482B-9A80-A49E5B734792}"/>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Birey danışmana bireysel ihtiyaçları ile toplumun ihtiyaçları arasında uyuşmazlık problemiyle geldiğinde danışman bireyi toplum kurallarına uymaya zorlamadığı gibi topluma rağmen isteklerini gerçekleştirebileceğini toplumsal yasak ve kuralların yanlış ya da gereksiz olduğunu söyleyerek toplum ile bireyi karşı karşıya getiremez. </a:t>
            </a:r>
          </a:p>
          <a:p>
            <a:pPr algn="just"/>
            <a:r>
              <a:rPr lang="tr-TR" b="0" i="0" dirty="0">
                <a:solidFill>
                  <a:srgbClr val="191919"/>
                </a:solidFill>
                <a:effectLst/>
                <a:latin typeface="Arial" panose="020B0604020202020204" pitchFamily="34" charset="0"/>
              </a:rPr>
              <a:t>Psikolojik danışmanın amacı bireyin, topluma körü körüne uyum göstermek yerine, dinamik bir uyum gösterebilmesi için gerekli duyarlılığı ve beceriyi kazanmasına yardımcı olmaktır.</a:t>
            </a:r>
            <a:endParaRPr lang="tr-TR" dirty="0"/>
          </a:p>
        </p:txBody>
      </p:sp>
    </p:spTree>
    <p:extLst>
      <p:ext uri="{BB962C8B-B14F-4D97-AF65-F5344CB8AC3E}">
        <p14:creationId xmlns:p14="http://schemas.microsoft.com/office/powerpoint/2010/main" val="328826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51BEB0-9E7F-42F5-B769-D081ED5D023A}"/>
              </a:ext>
            </a:extLst>
          </p:cNvPr>
          <p:cNvSpPr>
            <a:spLocks noGrp="1"/>
          </p:cNvSpPr>
          <p:nvPr>
            <p:ph type="title"/>
          </p:nvPr>
        </p:nvSpPr>
        <p:spPr/>
        <p:txBody>
          <a:bodyPr>
            <a:normAutofit fontScale="90000"/>
          </a:bodyPr>
          <a:lstStyle/>
          <a:p>
            <a:r>
              <a:rPr lang="tr-TR" b="1" i="0" dirty="0">
                <a:solidFill>
                  <a:srgbClr val="191919"/>
                </a:solidFill>
                <a:effectLst/>
                <a:latin typeface="Arial" panose="020B0604020202020204" pitchFamily="34" charset="0"/>
              </a:rPr>
              <a:t>Rehberlik ve Psikolojik Danışma Hizmetleri eğitimin ayrılmaz bir parçasıdır</a:t>
            </a:r>
            <a:r>
              <a:rPr lang="tr-TR" b="0" i="0" dirty="0">
                <a:solidFill>
                  <a:srgbClr val="191919"/>
                </a:solidFill>
                <a:effectLst/>
                <a:latin typeface="Arial" panose="020B0604020202020204" pitchFamily="34" charset="0"/>
              </a:rPr>
              <a:t> </a:t>
            </a:r>
            <a:endParaRPr lang="tr-TR" dirty="0"/>
          </a:p>
        </p:txBody>
      </p:sp>
      <p:sp>
        <p:nvSpPr>
          <p:cNvPr id="3" name="İçerik Yer Tutucusu 2">
            <a:extLst>
              <a:ext uri="{FF2B5EF4-FFF2-40B4-BE49-F238E27FC236}">
                <a16:creationId xmlns:a16="http://schemas.microsoft.com/office/drawing/2014/main" id="{6ABF0C97-DDBB-4685-87E5-20947357F4AE}"/>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  Rehberlik uygulamaları her okulun amaç ve ihtiyaçlarına uygun alanlarda yoğunlaştırılmalıdır. Uygun bir okul rehberlik programı, çevre koşulları ve özellikleri ile öğrenci nitelikleri ve ihtiyaçlarının düzenli ve sistemli olarak değerlendirilmesi temeline dayandırılmalıdır.  Okulun etkili bir öğretim programı, etkili bir rehberlik programını gerektirir. Öğretim ve rehberlik hizmetleri karşılıklı olarak birbirine bağımlıdır.</a:t>
            </a:r>
          </a:p>
          <a:p>
            <a:pPr algn="just"/>
            <a:r>
              <a:rPr lang="tr-TR" b="0" i="0" dirty="0">
                <a:solidFill>
                  <a:srgbClr val="191919"/>
                </a:solidFill>
                <a:effectLst/>
                <a:latin typeface="Arial" panose="020B0604020202020204" pitchFamily="34" charset="0"/>
              </a:rPr>
              <a:t> Rehberlik eğitimden ayrı fakat eğitim için yürütülen bir hizmettir. Bu nedenle danışmanların eğitim öğretim sürecini ve okul işleyişini bilmeleri yaptıkları görevde daha etkili olmalarına yardımcı olacaktır.</a:t>
            </a:r>
            <a:endParaRPr lang="tr-TR" dirty="0"/>
          </a:p>
        </p:txBody>
      </p:sp>
    </p:spTree>
    <p:extLst>
      <p:ext uri="{BB962C8B-B14F-4D97-AF65-F5344CB8AC3E}">
        <p14:creationId xmlns:p14="http://schemas.microsoft.com/office/powerpoint/2010/main" val="250132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A75ED3-6262-4939-B1C2-07B16865ED18}"/>
              </a:ext>
            </a:extLst>
          </p:cNvPr>
          <p:cNvSpPr>
            <a:spLocks noGrp="1"/>
          </p:cNvSpPr>
          <p:nvPr>
            <p:ph type="title"/>
          </p:nvPr>
        </p:nvSpPr>
        <p:spPr/>
        <p:txBody>
          <a:bodyPr/>
          <a:lstStyle/>
          <a:p>
            <a:r>
              <a:rPr lang="tr-TR" dirty="0"/>
              <a:t>REHBERLİK SERVİSİNİN AMACI</a:t>
            </a:r>
          </a:p>
        </p:txBody>
      </p:sp>
      <p:sp>
        <p:nvSpPr>
          <p:cNvPr id="3" name="İçerik Yer Tutucusu 2">
            <a:extLst>
              <a:ext uri="{FF2B5EF4-FFF2-40B4-BE49-F238E27FC236}">
                <a16:creationId xmlns:a16="http://schemas.microsoft.com/office/drawing/2014/main" id="{3CAB7C7B-28FE-40A8-8AD7-6F31C0BEBE2C}"/>
              </a:ext>
            </a:extLst>
          </p:cNvPr>
          <p:cNvSpPr>
            <a:spLocks noGrp="1"/>
          </p:cNvSpPr>
          <p:nvPr>
            <p:ph idx="1"/>
          </p:nvPr>
        </p:nvSpPr>
        <p:spPr/>
        <p:txBody>
          <a:bodyPr/>
          <a:lstStyle/>
          <a:p>
            <a:r>
              <a:rPr lang="tr-TR" b="0" i="0" dirty="0">
                <a:solidFill>
                  <a:srgbClr val="191919"/>
                </a:solidFill>
                <a:effectLst/>
                <a:latin typeface="Arial" panose="020B0604020202020204" pitchFamily="34" charset="0"/>
              </a:rPr>
              <a:t>Türk Eğitim Sisteminin genel amaçları çerçevesinde eğitimde rehberlik ve psikolojik danışma hizmetleri temelde; öğrencilerin kendilerini gerçekleştirmelerine, eğitim sürecinden yetenek ve özelliklerine göre en üst düzeyde yararlanmalarına ve gizil güçlerini en uygun şekilde kullanmalarına ve geliştirmelerine yöneliktir.</a:t>
            </a:r>
            <a:endParaRPr lang="tr-TR" dirty="0"/>
          </a:p>
        </p:txBody>
      </p:sp>
      <p:pic>
        <p:nvPicPr>
          <p:cNvPr id="5" name="Resim 4">
            <a:extLst>
              <a:ext uri="{FF2B5EF4-FFF2-40B4-BE49-F238E27FC236}">
                <a16:creationId xmlns:a16="http://schemas.microsoft.com/office/drawing/2014/main" id="{3F54B65E-CDC5-47D4-A819-C08861D99DF7}"/>
              </a:ext>
            </a:extLst>
          </p:cNvPr>
          <p:cNvPicPr>
            <a:picLocks noChangeAspect="1"/>
          </p:cNvPicPr>
          <p:nvPr/>
        </p:nvPicPr>
        <p:blipFill>
          <a:blip r:embed="rId2"/>
          <a:stretch>
            <a:fillRect/>
          </a:stretch>
        </p:blipFill>
        <p:spPr>
          <a:xfrm>
            <a:off x="5130140" y="3785755"/>
            <a:ext cx="2778825" cy="1890650"/>
          </a:xfrm>
          <a:prstGeom prst="rect">
            <a:avLst/>
          </a:prstGeom>
        </p:spPr>
      </p:pic>
    </p:spTree>
    <p:extLst>
      <p:ext uri="{BB962C8B-B14F-4D97-AF65-F5344CB8AC3E}">
        <p14:creationId xmlns:p14="http://schemas.microsoft.com/office/powerpoint/2010/main" val="93281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7FE617-0010-40C6-B51F-C59F0017E32F}"/>
              </a:ext>
            </a:extLst>
          </p:cNvPr>
          <p:cNvSpPr>
            <a:spLocks noGrp="1"/>
          </p:cNvSpPr>
          <p:nvPr>
            <p:ph type="title"/>
          </p:nvPr>
        </p:nvSpPr>
        <p:spPr/>
        <p:txBody>
          <a:bodyPr/>
          <a:lstStyle/>
          <a:p>
            <a:r>
              <a:rPr lang="tr-TR" dirty="0"/>
              <a:t>REHBERLİK SERVİSİ ÇALIŞMALARI</a:t>
            </a:r>
          </a:p>
        </p:txBody>
      </p:sp>
      <p:sp>
        <p:nvSpPr>
          <p:cNvPr id="3" name="İçerik Yer Tutucusu 2">
            <a:extLst>
              <a:ext uri="{FF2B5EF4-FFF2-40B4-BE49-F238E27FC236}">
                <a16:creationId xmlns:a16="http://schemas.microsoft.com/office/drawing/2014/main" id="{6529E902-C8F1-4E8F-A1C4-0565D6BD0587}"/>
              </a:ext>
            </a:extLst>
          </p:cNvPr>
          <p:cNvSpPr>
            <a:spLocks noGrp="1"/>
          </p:cNvSpPr>
          <p:nvPr>
            <p:ph idx="1"/>
          </p:nvPr>
        </p:nvSpPr>
        <p:spPr/>
        <p:txBody>
          <a:bodyPr/>
          <a:lstStyle/>
          <a:p>
            <a:pPr marL="0" indent="0" algn="l">
              <a:buNone/>
            </a:pPr>
            <a:r>
              <a:rPr lang="tr-TR" b="1" i="0" dirty="0">
                <a:solidFill>
                  <a:srgbClr val="191919"/>
                </a:solidFill>
                <a:effectLst/>
                <a:latin typeface="Arial" panose="020B0604020202020204" pitchFamily="34" charset="0"/>
              </a:rPr>
              <a:t>Eğitsel Rehberlik</a:t>
            </a:r>
            <a:endParaRPr lang="tr-TR" b="0" i="0" dirty="0">
              <a:solidFill>
                <a:srgbClr val="191919"/>
              </a:solidFill>
              <a:effectLst/>
              <a:latin typeface="Arial" panose="020B0604020202020204" pitchFamily="34" charset="0"/>
            </a:endParaRPr>
          </a:p>
          <a:p>
            <a:pPr algn="l"/>
            <a:r>
              <a:rPr lang="tr-TR" b="0" i="0" dirty="0">
                <a:solidFill>
                  <a:srgbClr val="191919"/>
                </a:solidFill>
                <a:effectLst/>
                <a:latin typeface="Arial" panose="020B0604020202020204" pitchFamily="34" charset="0"/>
              </a:rPr>
              <a:t>Her öğrenciye, kendine özgü yetenek, ilgi, meslekî değer, başarı ve motivasyonu</a:t>
            </a:r>
            <a:br>
              <a:rPr lang="tr-TR" b="0" i="0" dirty="0">
                <a:solidFill>
                  <a:srgbClr val="191919"/>
                </a:solidFill>
                <a:effectLst/>
                <a:latin typeface="Arial" panose="020B0604020202020204" pitchFamily="34" charset="0"/>
              </a:rPr>
            </a:br>
            <a:r>
              <a:rPr lang="tr-TR" b="0" i="0" dirty="0">
                <a:solidFill>
                  <a:srgbClr val="191919"/>
                </a:solidFill>
                <a:effectLst/>
                <a:latin typeface="Arial" panose="020B0604020202020204" pitchFamily="34" charset="0"/>
              </a:rPr>
              <a:t>oranında eğitim-öğretim uygulamalarıyla uyum sağlaması, özelliklerine ve gelişimine uygun programlara yönelmesi için gerekli hizmetler verilir.</a:t>
            </a:r>
          </a:p>
          <a:p>
            <a:pPr algn="l"/>
            <a:r>
              <a:rPr lang="tr-TR" b="0" i="0" dirty="0">
                <a:solidFill>
                  <a:srgbClr val="191919"/>
                </a:solidFill>
                <a:effectLst/>
                <a:latin typeface="Arial" panose="020B0604020202020204" pitchFamily="34" charset="0"/>
              </a:rPr>
              <a:t>Bu hizmetler;</a:t>
            </a:r>
          </a:p>
          <a:p>
            <a:pPr algn="l"/>
            <a:r>
              <a:rPr lang="tr-TR" b="0" i="0" dirty="0">
                <a:solidFill>
                  <a:srgbClr val="191919"/>
                </a:solidFill>
                <a:effectLst/>
                <a:latin typeface="Arial" panose="020B0604020202020204" pitchFamily="34" charset="0"/>
              </a:rPr>
              <a:t>a) Öğrencileri okula, okuldaki alanlara, çeşitli etkinliklere, yeni durumlara alıştırma ve yönlendirme,</a:t>
            </a:r>
          </a:p>
          <a:p>
            <a:pPr algn="l"/>
            <a:r>
              <a:rPr lang="tr-TR" b="0" i="0" dirty="0">
                <a:solidFill>
                  <a:srgbClr val="191919"/>
                </a:solidFill>
                <a:effectLst/>
                <a:latin typeface="Arial" panose="020B0604020202020204" pitchFamily="34" charset="0"/>
              </a:rPr>
              <a:t>b) Öğrencilerin etkili </a:t>
            </a:r>
            <a:r>
              <a:rPr lang="tr-TR" dirty="0">
                <a:solidFill>
                  <a:srgbClr val="191919"/>
                </a:solidFill>
                <a:latin typeface="Arial" panose="020B0604020202020204" pitchFamily="34" charset="0"/>
              </a:rPr>
              <a:t>ö</a:t>
            </a:r>
            <a:r>
              <a:rPr lang="tr-TR" b="0" i="0" dirty="0">
                <a:solidFill>
                  <a:srgbClr val="191919"/>
                </a:solidFill>
                <a:effectLst/>
                <a:latin typeface="Arial" panose="020B0604020202020204" pitchFamily="34" charset="0"/>
              </a:rPr>
              <a:t>ğrenme ve çalışma becerileri geliştirmelerine yardım etme,</a:t>
            </a:r>
          </a:p>
          <a:p>
            <a:pPr algn="l"/>
            <a:r>
              <a:rPr lang="tr-TR" b="0" i="0" dirty="0">
                <a:solidFill>
                  <a:srgbClr val="191919"/>
                </a:solidFill>
                <a:effectLst/>
                <a:latin typeface="Arial" panose="020B0604020202020204" pitchFamily="34" charset="0"/>
              </a:rPr>
              <a:t> c) Öğrencilerin motivasyonlarını destekleme ve artırma,</a:t>
            </a:r>
          </a:p>
          <a:p>
            <a:pPr algn="l"/>
            <a:r>
              <a:rPr lang="tr-TR" b="0" i="0" dirty="0">
                <a:solidFill>
                  <a:srgbClr val="191919"/>
                </a:solidFill>
                <a:effectLst/>
                <a:latin typeface="Arial" panose="020B0604020202020204" pitchFamily="34" charset="0"/>
              </a:rPr>
              <a:t>d) Özelliklerine uygun üst öğrenim kurumlarına yönlendirme olarak ele alınır.</a:t>
            </a:r>
          </a:p>
          <a:p>
            <a:endParaRPr lang="tr-TR" dirty="0"/>
          </a:p>
        </p:txBody>
      </p:sp>
    </p:spTree>
    <p:extLst>
      <p:ext uri="{BB962C8B-B14F-4D97-AF65-F5344CB8AC3E}">
        <p14:creationId xmlns:p14="http://schemas.microsoft.com/office/powerpoint/2010/main" val="282740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309D37D-235F-48F5-BEB3-4CFD37852E34}"/>
              </a:ext>
            </a:extLst>
          </p:cNvPr>
          <p:cNvSpPr>
            <a:spLocks noGrp="1"/>
          </p:cNvSpPr>
          <p:nvPr>
            <p:ph idx="1"/>
          </p:nvPr>
        </p:nvSpPr>
        <p:spPr/>
        <p:txBody>
          <a:bodyPr>
            <a:normAutofit fontScale="92500" lnSpcReduction="10000"/>
          </a:bodyPr>
          <a:lstStyle/>
          <a:p>
            <a:pPr marL="0" indent="0" algn="l">
              <a:buNone/>
            </a:pPr>
            <a:r>
              <a:rPr lang="tr-TR" b="1" i="0" dirty="0">
                <a:solidFill>
                  <a:srgbClr val="191919"/>
                </a:solidFill>
                <a:effectLst/>
                <a:latin typeface="Arial" panose="020B0604020202020204" pitchFamily="34" charset="0"/>
              </a:rPr>
              <a:t>Meslekî Rehberlik</a:t>
            </a:r>
            <a:endParaRPr lang="tr-TR" b="0" i="0" dirty="0">
              <a:solidFill>
                <a:srgbClr val="191919"/>
              </a:solidFill>
              <a:effectLst/>
              <a:latin typeface="Arial" panose="020B0604020202020204" pitchFamily="34" charset="0"/>
            </a:endParaRPr>
          </a:p>
          <a:p>
            <a:pPr algn="l"/>
            <a:r>
              <a:rPr lang="tr-TR" b="0" i="0" dirty="0">
                <a:solidFill>
                  <a:srgbClr val="191919"/>
                </a:solidFill>
                <a:effectLst/>
                <a:latin typeface="Arial" panose="020B0604020202020204" pitchFamily="34" charset="0"/>
              </a:rPr>
              <a:t> Eğitim sürecinde her öğrenciye; meslekî tercih yapması, kendine uygun mesleğe yönelmesi, iş yaşamına ve mesleğe hazırlanması için gerekli rehberlik ve psikolojik danışma hizmetleri verilir.</a:t>
            </a:r>
          </a:p>
          <a:p>
            <a:pPr algn="l"/>
            <a:r>
              <a:rPr lang="tr-TR" b="0" i="0" dirty="0">
                <a:solidFill>
                  <a:srgbClr val="191919"/>
                </a:solidFill>
                <a:effectLst/>
                <a:latin typeface="Arial" panose="020B0604020202020204" pitchFamily="34" charset="0"/>
              </a:rPr>
              <a:t>Bu hizmetlerde aşağıdaki hususlar temel alınır:</a:t>
            </a:r>
          </a:p>
          <a:p>
            <a:pPr algn="l"/>
            <a:r>
              <a:rPr lang="tr-TR" b="0" i="0" dirty="0">
                <a:solidFill>
                  <a:srgbClr val="191919"/>
                </a:solidFill>
                <a:effectLst/>
                <a:latin typeface="Arial" panose="020B0604020202020204" pitchFamily="34" charset="0"/>
              </a:rPr>
              <a:t>a) Hizmetler bir süreç olarak ele alınır, okul öncesi eğitim ve ilköğretimin başlaması ile birlikte bu hizmetler verilir.</a:t>
            </a:r>
          </a:p>
          <a:p>
            <a:pPr algn="l"/>
            <a:r>
              <a:rPr lang="tr-TR" b="0" i="0" dirty="0">
                <a:solidFill>
                  <a:srgbClr val="191919"/>
                </a:solidFill>
                <a:effectLst/>
                <a:latin typeface="Arial" panose="020B0604020202020204" pitchFamily="34" charset="0"/>
              </a:rPr>
              <a:t>b) Hizmetlerde öğrencinin içinde bulunduğu gelişim dönemi ve bireysel özellikleri dikkate alınır.</a:t>
            </a:r>
          </a:p>
          <a:p>
            <a:pPr algn="l"/>
            <a:r>
              <a:rPr lang="tr-TR" b="0" i="0" dirty="0">
                <a:solidFill>
                  <a:srgbClr val="191919"/>
                </a:solidFill>
                <a:effectLst/>
                <a:latin typeface="Arial" panose="020B0604020202020204" pitchFamily="34" charset="0"/>
              </a:rPr>
              <a:t>c) Öğrenciye ve velisine; öğrencinin özellikleri, iş dünyası, meslekler ve bunları edinme yollarına ilişkin güncel bilgiler sistemli olarak aktarılır.</a:t>
            </a:r>
          </a:p>
          <a:p>
            <a:pPr algn="l"/>
            <a:r>
              <a:rPr lang="tr-TR" b="0" i="0" dirty="0">
                <a:solidFill>
                  <a:srgbClr val="191919"/>
                </a:solidFill>
                <a:effectLst/>
                <a:latin typeface="Arial" panose="020B0604020202020204" pitchFamily="34" charset="0"/>
              </a:rPr>
              <a:t>d) Öğrenci, bir </a:t>
            </a:r>
            <a:r>
              <a:rPr lang="tr-TR" b="0" i="0">
                <a:solidFill>
                  <a:srgbClr val="191919"/>
                </a:solidFill>
                <a:effectLst/>
                <a:latin typeface="Arial" panose="020B0604020202020204" pitchFamily="34" charset="0"/>
              </a:rPr>
              <a:t>meslek alanı </a:t>
            </a:r>
            <a:r>
              <a:rPr lang="tr-TR" b="0" i="0" dirty="0">
                <a:solidFill>
                  <a:srgbClr val="191919"/>
                </a:solidFill>
                <a:effectLst/>
                <a:latin typeface="Arial" panose="020B0604020202020204" pitchFamily="34" charset="0"/>
              </a:rPr>
              <a:t>veya mesleği seçme baskısı altında bırakılmaz.</a:t>
            </a:r>
          </a:p>
          <a:p>
            <a:endParaRPr lang="tr-TR" dirty="0"/>
          </a:p>
        </p:txBody>
      </p:sp>
      <p:pic>
        <p:nvPicPr>
          <p:cNvPr id="5" name="Resim 4">
            <a:extLst>
              <a:ext uri="{FF2B5EF4-FFF2-40B4-BE49-F238E27FC236}">
                <a16:creationId xmlns:a16="http://schemas.microsoft.com/office/drawing/2014/main" id="{0804B2B3-9377-4B92-8FF7-E41EA08410C2}"/>
              </a:ext>
            </a:extLst>
          </p:cNvPr>
          <p:cNvPicPr>
            <a:picLocks noChangeAspect="1"/>
          </p:cNvPicPr>
          <p:nvPr/>
        </p:nvPicPr>
        <p:blipFill>
          <a:blip r:embed="rId2"/>
          <a:stretch>
            <a:fillRect/>
          </a:stretch>
        </p:blipFill>
        <p:spPr>
          <a:xfrm>
            <a:off x="5646086" y="457856"/>
            <a:ext cx="3592916" cy="1947552"/>
          </a:xfrm>
          <a:prstGeom prst="rect">
            <a:avLst/>
          </a:prstGeom>
        </p:spPr>
      </p:pic>
    </p:spTree>
    <p:extLst>
      <p:ext uri="{BB962C8B-B14F-4D97-AF65-F5344CB8AC3E}">
        <p14:creationId xmlns:p14="http://schemas.microsoft.com/office/powerpoint/2010/main" val="71169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61B0EC-5638-41EE-BE28-D5632A01E800}"/>
              </a:ext>
            </a:extLst>
          </p:cNvPr>
          <p:cNvSpPr>
            <a:spLocks noGrp="1"/>
          </p:cNvSpPr>
          <p:nvPr>
            <p:ph idx="1"/>
          </p:nvPr>
        </p:nvSpPr>
        <p:spPr/>
        <p:txBody>
          <a:bodyPr>
            <a:normAutofit/>
          </a:bodyPr>
          <a:lstStyle/>
          <a:p>
            <a:pPr marL="0" indent="0" algn="l">
              <a:buNone/>
            </a:pPr>
            <a:r>
              <a:rPr lang="tr-TR" b="1" i="0" dirty="0">
                <a:solidFill>
                  <a:srgbClr val="191919"/>
                </a:solidFill>
                <a:effectLst/>
                <a:latin typeface="Arial" panose="020B0604020202020204" pitchFamily="34" charset="0"/>
              </a:rPr>
              <a:t>Bireysel Rehberlik</a:t>
            </a:r>
            <a:endParaRPr lang="tr-TR" b="0" i="0" dirty="0">
              <a:solidFill>
                <a:srgbClr val="191919"/>
              </a:solidFill>
              <a:effectLst/>
              <a:latin typeface="Arial" panose="020B0604020202020204" pitchFamily="34" charset="0"/>
            </a:endParaRPr>
          </a:p>
          <a:p>
            <a:pPr algn="l"/>
            <a:r>
              <a:rPr lang="tr-TR" b="0" i="0" dirty="0">
                <a:solidFill>
                  <a:srgbClr val="191919"/>
                </a:solidFill>
                <a:effectLst/>
                <a:latin typeface="Arial" panose="020B0604020202020204" pitchFamily="34" charset="0"/>
              </a:rPr>
              <a:t>Öğrencinin bireysel ve sosyal gelişimini desteklemek, duygusal sorunlarında yardımcı olmak üzere gerekli rehberlik ve psikolojik danışma hizmetleri verilir. Bu hizmetlerde aşağıdaki hususlar temel alınır:</a:t>
            </a:r>
          </a:p>
          <a:p>
            <a:pPr algn="l"/>
            <a:r>
              <a:rPr lang="tr-TR" b="0" i="0" dirty="0">
                <a:solidFill>
                  <a:srgbClr val="191919"/>
                </a:solidFill>
                <a:effectLst/>
                <a:latin typeface="Arial" panose="020B0604020202020204" pitchFamily="34" charset="0"/>
              </a:rPr>
              <a:t>a) Öğrencilerin davranış, duygu, düşünce ve tutumlarına karşı duyarlık gösterilerek gizlilik ilkesine özellikle dikkat edilir.</a:t>
            </a:r>
          </a:p>
          <a:p>
            <a:pPr algn="l"/>
            <a:r>
              <a:rPr lang="tr-TR" b="0" i="0" dirty="0">
                <a:solidFill>
                  <a:srgbClr val="191919"/>
                </a:solidFill>
                <a:effectLst/>
                <a:latin typeface="Arial" panose="020B0604020202020204" pitchFamily="34" charset="0"/>
              </a:rPr>
              <a:t>b) Bireysel rehberlik etkinliklerinde öğrencilerin kendilerine ilişkin farkındalık düzeyini yükseltmelerine yardım edilir.</a:t>
            </a:r>
          </a:p>
          <a:p>
            <a:endParaRPr lang="tr-TR" dirty="0"/>
          </a:p>
        </p:txBody>
      </p:sp>
      <p:pic>
        <p:nvPicPr>
          <p:cNvPr id="5" name="Resim 4">
            <a:extLst>
              <a:ext uri="{FF2B5EF4-FFF2-40B4-BE49-F238E27FC236}">
                <a16:creationId xmlns:a16="http://schemas.microsoft.com/office/drawing/2014/main" id="{384703DA-CA24-4CA7-AAC8-C3CFBC623771}"/>
              </a:ext>
            </a:extLst>
          </p:cNvPr>
          <p:cNvPicPr>
            <a:picLocks noChangeAspect="1"/>
          </p:cNvPicPr>
          <p:nvPr/>
        </p:nvPicPr>
        <p:blipFill>
          <a:blip r:embed="rId2"/>
          <a:stretch>
            <a:fillRect/>
          </a:stretch>
        </p:blipFill>
        <p:spPr>
          <a:xfrm>
            <a:off x="6095999" y="702685"/>
            <a:ext cx="3107377" cy="1814884"/>
          </a:xfrm>
          <a:prstGeom prst="rect">
            <a:avLst/>
          </a:prstGeom>
        </p:spPr>
      </p:pic>
    </p:spTree>
    <p:extLst>
      <p:ext uri="{BB962C8B-B14F-4D97-AF65-F5344CB8AC3E}">
        <p14:creationId xmlns:p14="http://schemas.microsoft.com/office/powerpoint/2010/main" val="98024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8F1A8-7276-4EFC-B581-DF389A8C12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6D6C8B9-3E7A-4D4A-98D6-670156FBF8E0}"/>
              </a:ext>
            </a:extLst>
          </p:cNvPr>
          <p:cNvSpPr>
            <a:spLocks noGrp="1"/>
          </p:cNvSpPr>
          <p:nvPr>
            <p:ph idx="1"/>
          </p:nvPr>
        </p:nvSpPr>
        <p:spPr/>
        <p:txBody>
          <a:bodyPr/>
          <a:lstStyle/>
          <a:p>
            <a:pPr algn="l"/>
            <a:r>
              <a:rPr lang="tr-TR" b="0" i="0" dirty="0">
                <a:solidFill>
                  <a:srgbClr val="191919"/>
                </a:solidFill>
                <a:effectLst/>
                <a:latin typeface="Arial" panose="020B0604020202020204" pitchFamily="34" charset="0"/>
              </a:rPr>
              <a:t>c) Öğrenci herhangi bir sorun ifade ettiğinde, bu alanda psikolojik danışmanın vereceği hizmet, öğrencinin sorununu onun adına çözmesi anlamına gelmez.</a:t>
            </a:r>
          </a:p>
          <a:p>
            <a:pPr algn="l"/>
            <a:r>
              <a:rPr lang="tr-TR" b="0" i="0" dirty="0">
                <a:solidFill>
                  <a:srgbClr val="191919"/>
                </a:solidFill>
                <a:effectLst/>
                <a:latin typeface="Arial" panose="020B0604020202020204" pitchFamily="34" charset="0"/>
              </a:rPr>
              <a:t>d) Öğrenci, sorununu çözme sorumluluğunu üstlenmek durumundadır. Psikolojik danışman, öğrenciyi sorununu çözme çabasında, alanın bilimsel yöntemlerine göre destekler.</a:t>
            </a:r>
          </a:p>
          <a:p>
            <a:pPr algn="l"/>
            <a:r>
              <a:rPr lang="tr-TR" b="0" i="0" dirty="0">
                <a:solidFill>
                  <a:srgbClr val="191919"/>
                </a:solidFill>
                <a:effectLst/>
                <a:latin typeface="Arial" panose="020B0604020202020204" pitchFamily="34" charset="0"/>
              </a:rPr>
              <a:t>e) Psikolojik danışma uygulamalarında, uygulamacının psikolojik danışma formasyonuna sahip olması esastır.</a:t>
            </a:r>
          </a:p>
          <a:p>
            <a:pPr algn="l"/>
            <a:r>
              <a:rPr lang="tr-TR" b="0" i="0" dirty="0">
                <a:solidFill>
                  <a:srgbClr val="191919"/>
                </a:solidFill>
                <a:effectLst/>
                <a:latin typeface="Arial" panose="020B0604020202020204" pitchFamily="34" charset="0"/>
              </a:rPr>
              <a:t>f) Bireysel rehberlik; öğrencilerin sorunlarına yardımın yanı sıra, onların kişilik ve sosyal gelişimlerine ve olgunlaşmalarına destek olmayı ve bu amaca yönelik düzenlenmiş bireysel ve grup etkinliklerini de içerir.</a:t>
            </a:r>
          </a:p>
          <a:p>
            <a:endParaRPr lang="tr-TR" dirty="0"/>
          </a:p>
        </p:txBody>
      </p:sp>
    </p:spTree>
    <p:extLst>
      <p:ext uri="{BB962C8B-B14F-4D97-AF65-F5344CB8AC3E}">
        <p14:creationId xmlns:p14="http://schemas.microsoft.com/office/powerpoint/2010/main" val="255804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6652DA-7E64-4030-90DC-96A28FF897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E9694E5-3F4E-4960-8CC9-EFE148E6CBD7}"/>
              </a:ext>
            </a:extLst>
          </p:cNvPr>
          <p:cNvSpPr>
            <a:spLocks noGrp="1"/>
          </p:cNvSpPr>
          <p:nvPr>
            <p:ph idx="1"/>
          </p:nvPr>
        </p:nvSpPr>
        <p:spPr/>
        <p:txBody>
          <a:bodyPr>
            <a:normAutofit/>
          </a:bodyPr>
          <a:lstStyle/>
          <a:p>
            <a:pPr marL="0" indent="0" algn="l">
              <a:buNone/>
            </a:pPr>
            <a:r>
              <a:rPr lang="tr-TR" b="1" i="0" dirty="0">
                <a:solidFill>
                  <a:srgbClr val="191919"/>
                </a:solidFill>
                <a:effectLst/>
                <a:latin typeface="Arial" panose="020B0604020202020204" pitchFamily="34" charset="0"/>
              </a:rPr>
              <a:t>Bireyi Tanıma</a:t>
            </a:r>
            <a:endParaRPr lang="tr-TR" b="0" i="0" dirty="0">
              <a:solidFill>
                <a:srgbClr val="191919"/>
              </a:solidFill>
              <a:effectLst/>
              <a:latin typeface="Arial" panose="020B0604020202020204" pitchFamily="34" charset="0"/>
            </a:endParaRPr>
          </a:p>
          <a:p>
            <a:pPr algn="l"/>
            <a:r>
              <a:rPr lang="tr-TR" b="0" i="0" dirty="0">
                <a:solidFill>
                  <a:srgbClr val="191919"/>
                </a:solidFill>
                <a:effectLst/>
                <a:latin typeface="Arial" panose="020B0604020202020204" pitchFamily="34" charset="0"/>
              </a:rPr>
              <a:t>Eğitsel, meslekî ve bireysel rehberlik hizmetlerinin sistemli, sağlıklı ve öğrencinin özellik ve gereksinimlerine uygun şekilde verilebilmesi için bireyi tanıma çalışmaları yürütülür.</a:t>
            </a:r>
          </a:p>
          <a:p>
            <a:pPr algn="l"/>
            <a:r>
              <a:rPr lang="tr-TR" b="0" i="0" dirty="0">
                <a:solidFill>
                  <a:srgbClr val="191919"/>
                </a:solidFill>
                <a:effectLst/>
                <a:latin typeface="Arial" panose="020B0604020202020204" pitchFamily="34" charset="0"/>
              </a:rPr>
              <a:t>Bu çalışmalarda aşağıdaki konulara dikkat edilir:</a:t>
            </a:r>
          </a:p>
          <a:p>
            <a:pPr algn="l"/>
            <a:r>
              <a:rPr lang="tr-TR" b="0" i="0" dirty="0">
                <a:solidFill>
                  <a:srgbClr val="191919"/>
                </a:solidFill>
                <a:effectLst/>
                <a:latin typeface="Arial" panose="020B0604020202020204" pitchFamily="34" charset="0"/>
              </a:rPr>
              <a:t>a) Öğrencinin yetenek, ilgi, istek, meslekî değer, başarı gibi bireysel özellikleri ile sosyal, kültürel özellikleri olabildiğince çok boyutlu olarak ele alınır.</a:t>
            </a:r>
          </a:p>
          <a:p>
            <a:pPr algn="l"/>
            <a:r>
              <a:rPr lang="tr-TR" b="0" i="0" dirty="0">
                <a:solidFill>
                  <a:srgbClr val="191919"/>
                </a:solidFill>
                <a:effectLst/>
                <a:latin typeface="Arial" panose="020B0604020202020204" pitchFamily="34" charset="0"/>
              </a:rPr>
              <a:t>b) Bilgilerin toplanmasında, değerlendirilmesinde ve kullanılmasında bilimsel standartlara uyulur.</a:t>
            </a:r>
          </a:p>
          <a:p>
            <a:endParaRPr lang="tr-TR" dirty="0"/>
          </a:p>
        </p:txBody>
      </p:sp>
    </p:spTree>
    <p:extLst>
      <p:ext uri="{BB962C8B-B14F-4D97-AF65-F5344CB8AC3E}">
        <p14:creationId xmlns:p14="http://schemas.microsoft.com/office/powerpoint/2010/main" val="4131332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F6690B-7721-4737-B3F8-4BCC49F459B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812DFB-4651-4AF4-9625-7CFB82F9FEBF}"/>
              </a:ext>
            </a:extLst>
          </p:cNvPr>
          <p:cNvSpPr>
            <a:spLocks noGrp="1"/>
          </p:cNvSpPr>
          <p:nvPr>
            <p:ph idx="1"/>
          </p:nvPr>
        </p:nvSpPr>
        <p:spPr/>
        <p:txBody>
          <a:bodyPr/>
          <a:lstStyle/>
          <a:p>
            <a:pPr algn="l"/>
            <a:r>
              <a:rPr lang="tr-TR" b="0" i="0" dirty="0">
                <a:solidFill>
                  <a:srgbClr val="191919"/>
                </a:solidFill>
                <a:effectLst/>
                <a:latin typeface="Arial" panose="020B0604020202020204" pitchFamily="34" charset="0"/>
              </a:rPr>
              <a:t>c) Bu çalışmalarda uygulanan ölçme aracı, yöntem ve tekniklerin kullanılması bir amaç değil araçtır.</a:t>
            </a:r>
          </a:p>
          <a:p>
            <a:pPr algn="l"/>
            <a:r>
              <a:rPr lang="tr-TR" b="0" i="0" dirty="0">
                <a:solidFill>
                  <a:srgbClr val="191919"/>
                </a:solidFill>
                <a:effectLst/>
                <a:latin typeface="Arial" panose="020B0604020202020204" pitchFamily="34" charset="0"/>
              </a:rPr>
              <a:t>d) Bireyi tanıma çalışmalarında temel amaç; öğrencinin kendini tanımasıdır. Öğrenci hakkında elde edilen bilgiler, onun gelişimini desteklemek için kullanılır.</a:t>
            </a:r>
          </a:p>
          <a:p>
            <a:pPr algn="l"/>
            <a:r>
              <a:rPr lang="tr-TR" b="0" i="0" dirty="0">
                <a:solidFill>
                  <a:srgbClr val="191919"/>
                </a:solidFill>
                <a:effectLst/>
                <a:latin typeface="Arial" panose="020B0604020202020204" pitchFamily="34" charset="0"/>
              </a:rPr>
              <a:t>e) Bireyi tanıma çalışmaları bir süreç dahilinde yürütülür.</a:t>
            </a:r>
          </a:p>
          <a:p>
            <a:pPr algn="l"/>
            <a:r>
              <a:rPr lang="tr-TR" b="0" i="0" dirty="0">
                <a:solidFill>
                  <a:srgbClr val="191919"/>
                </a:solidFill>
                <a:effectLst/>
                <a:latin typeface="Arial" panose="020B0604020202020204" pitchFamily="34" charset="0"/>
              </a:rPr>
              <a:t>f) Elde edilen bilgiler bütünleştirilerek değerlendirilir.</a:t>
            </a:r>
          </a:p>
          <a:p>
            <a:pPr marL="0" indent="0">
              <a:buNone/>
            </a:pPr>
            <a:endParaRPr lang="tr-TR" dirty="0"/>
          </a:p>
        </p:txBody>
      </p:sp>
    </p:spTree>
    <p:extLst>
      <p:ext uri="{BB962C8B-B14F-4D97-AF65-F5344CB8AC3E}">
        <p14:creationId xmlns:p14="http://schemas.microsoft.com/office/powerpoint/2010/main" val="2353845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34492B-4B45-4768-9C7E-3B15887ED50A}"/>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PSİKOLOJİK DANIŞMA VE REHBERLİKTE YANLIŞ ANLAYIŞLAR</a:t>
            </a:r>
            <a:endParaRPr lang="tr-TR" dirty="0"/>
          </a:p>
        </p:txBody>
      </p:sp>
      <p:sp>
        <p:nvSpPr>
          <p:cNvPr id="3" name="İçerik Yer Tutucusu 2">
            <a:extLst>
              <a:ext uri="{FF2B5EF4-FFF2-40B4-BE49-F238E27FC236}">
                <a16:creationId xmlns:a16="http://schemas.microsoft.com/office/drawing/2014/main" id="{FFC8F354-2838-4806-9070-13FB1FD26132}"/>
              </a:ext>
            </a:extLst>
          </p:cNvPr>
          <p:cNvSpPr>
            <a:spLocks noGrp="1"/>
          </p:cNvSpPr>
          <p:nvPr>
            <p:ph idx="1"/>
          </p:nvPr>
        </p:nvSpPr>
        <p:spPr/>
        <p:txBody>
          <a:bodyPr>
            <a:normAutofit/>
          </a:bodyPr>
          <a:lstStyle/>
          <a:p>
            <a:pPr algn="l"/>
            <a:r>
              <a:rPr lang="tr-TR" b="0" i="0" dirty="0">
                <a:solidFill>
                  <a:srgbClr val="191919"/>
                </a:solidFill>
                <a:effectLst/>
                <a:latin typeface="Arial" panose="020B0604020202020204" pitchFamily="34" charset="0"/>
              </a:rPr>
              <a:t>Psikolojik danışma ve rehberlikte yaygın olan yanlış anlayışlardan önemli görülen bazılarını şu noktalarda toplamak mümkündür:</a:t>
            </a:r>
          </a:p>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rehberlik yardımı bireye tek yönlü ve doğrudan doğruya yapılan bir yardım değildir. Bu yardım ancak karşılıklı bir etkileşim sonucu gerçekleşebilir.</a:t>
            </a:r>
          </a:p>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rehberliğin temelinde bireye acımak, onu kayırmak, her sıkıntıya düştüğünde bireye kanat germek gibi bir anlayış yoktur. Rehberlik anlayışında birey güçlü ve değerli bir varlıktır. Psikolojik danışma ve rehberlik yardımının amacı bireyin sahip olduğu gücü kullanmasını ve daha da geliştirilmesini sağlamaktır.</a:t>
            </a:r>
          </a:p>
          <a:p>
            <a:endParaRPr lang="tr-TR" dirty="0"/>
          </a:p>
        </p:txBody>
      </p:sp>
    </p:spTree>
    <p:extLst>
      <p:ext uri="{BB962C8B-B14F-4D97-AF65-F5344CB8AC3E}">
        <p14:creationId xmlns:p14="http://schemas.microsoft.com/office/powerpoint/2010/main" val="387848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E18A09-3C9F-4F86-BAF8-EE83B31CE09A}"/>
              </a:ext>
            </a:extLst>
          </p:cNvPr>
          <p:cNvSpPr>
            <a:spLocks noGrp="1"/>
          </p:cNvSpPr>
          <p:nvPr>
            <p:ph type="title"/>
          </p:nvPr>
        </p:nvSpPr>
        <p:spPr/>
        <p:txBody>
          <a:bodyPr>
            <a:normAutofit/>
          </a:bodyPr>
          <a:lstStyle/>
          <a:p>
            <a:r>
              <a:rPr lang="tr-TR" b="1" i="0" dirty="0">
                <a:solidFill>
                  <a:srgbClr val="191919"/>
                </a:solidFill>
                <a:effectLst/>
                <a:latin typeface="Arial" panose="020B0604020202020204" pitchFamily="34" charset="0"/>
              </a:rPr>
              <a:t>Her birey seçme özgürlüğüne sahiptir</a:t>
            </a:r>
            <a:br>
              <a:rPr lang="tr-TR" b="1" i="0" dirty="0">
                <a:solidFill>
                  <a:srgbClr val="191919"/>
                </a:solidFill>
                <a:effectLst/>
                <a:latin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267FDD6C-50D3-40F8-B944-7163228B7338}"/>
              </a:ext>
            </a:extLst>
          </p:cNvPr>
          <p:cNvSpPr>
            <a:spLocks noGrp="1"/>
          </p:cNvSpPr>
          <p:nvPr>
            <p:ph idx="1"/>
          </p:nvPr>
        </p:nvSpPr>
        <p:spPr/>
        <p:txBody>
          <a:bodyPr/>
          <a:lstStyle/>
          <a:p>
            <a:pPr marL="0" indent="0" algn="just">
              <a:buNone/>
            </a:pPr>
            <a:r>
              <a:rPr lang="tr-TR" b="0" i="0" dirty="0">
                <a:solidFill>
                  <a:srgbClr val="191919"/>
                </a:solidFill>
                <a:effectLst/>
                <a:latin typeface="Arial" panose="020B0604020202020204" pitchFamily="34" charset="0"/>
              </a:rPr>
              <a:t> Değişen dünya değişen seçenekler sunmaktadır. Birey kendi hayatı hakkında karar verme özgürlüğüne sahiptir. Karar verebilmesi için de yeteneklerini, kapasitesini tanıyıp, çevresindeki olanakları bilmesi gerekir. Rehberlik ve psikolojik danışmanın görevi bireyin seçme özgürlüğünü kullanabilmesi için seçenekleri algılayabilmesine ve doğru tercihler yapmasına yardımcı olmaya çalışmaktır.</a:t>
            </a:r>
            <a:endParaRPr lang="tr-TR" dirty="0"/>
          </a:p>
        </p:txBody>
      </p:sp>
      <p:pic>
        <p:nvPicPr>
          <p:cNvPr id="6" name="Resim 5">
            <a:extLst>
              <a:ext uri="{FF2B5EF4-FFF2-40B4-BE49-F238E27FC236}">
                <a16:creationId xmlns:a16="http://schemas.microsoft.com/office/drawing/2014/main" id="{359442CD-DF76-417B-9F9F-1FCB3B6344AF}"/>
              </a:ext>
            </a:extLst>
          </p:cNvPr>
          <p:cNvPicPr>
            <a:picLocks noChangeAspect="1"/>
          </p:cNvPicPr>
          <p:nvPr/>
        </p:nvPicPr>
        <p:blipFill>
          <a:blip r:embed="rId2"/>
          <a:stretch>
            <a:fillRect/>
          </a:stretch>
        </p:blipFill>
        <p:spPr>
          <a:xfrm>
            <a:off x="4736112" y="3702504"/>
            <a:ext cx="4265339" cy="2531386"/>
          </a:xfrm>
          <a:prstGeom prst="rect">
            <a:avLst/>
          </a:prstGeom>
        </p:spPr>
      </p:pic>
    </p:spTree>
    <p:extLst>
      <p:ext uri="{BB962C8B-B14F-4D97-AF65-F5344CB8AC3E}">
        <p14:creationId xmlns:p14="http://schemas.microsoft.com/office/powerpoint/2010/main" val="276148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E496B4-E721-4A2F-9FC2-07CBE0AC43A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2E8B5D2-6DD5-41D1-94F1-38AB09DE41B9}"/>
              </a:ext>
            </a:extLst>
          </p:cNvPr>
          <p:cNvSpPr>
            <a:spLocks noGrp="1"/>
          </p:cNvSpPr>
          <p:nvPr>
            <p:ph idx="1"/>
          </p:nvPr>
        </p:nvSpPr>
        <p:spPr/>
        <p:txBody>
          <a:bodyPr/>
          <a:lstStyle/>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rehberlik bireyin sadece duygusal yanı ile ilgilenmez. Bir bütün olarak bireyin tüm gelişimi ile ilgilenir.</a:t>
            </a:r>
          </a:p>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rehberlikte kullanılan tüm yöntemler ve teknikler amaç değil araçtır. Bunlardan çıkan sonuçlar toplanarak sistematik bir biçimde sınıflandırılmalıdır. Bu nedenle uygulanan tekniklerden çıkan sonuçlar rehberlik servisine ulaştırılmalıdır.</a:t>
            </a:r>
          </a:p>
          <a:p>
            <a:endParaRPr lang="tr-TR" dirty="0"/>
          </a:p>
        </p:txBody>
      </p:sp>
    </p:spTree>
    <p:extLst>
      <p:ext uri="{BB962C8B-B14F-4D97-AF65-F5344CB8AC3E}">
        <p14:creationId xmlns:p14="http://schemas.microsoft.com/office/powerpoint/2010/main" val="361648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AF7DBD-F34B-4D5E-BF71-5B60DDA6EE2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A4B4460-2AB3-4CB5-8C27-ADC74D1E9759}"/>
              </a:ext>
            </a:extLst>
          </p:cNvPr>
          <p:cNvSpPr>
            <a:spLocks noGrp="1"/>
          </p:cNvSpPr>
          <p:nvPr>
            <p:ph idx="1"/>
          </p:nvPr>
        </p:nvSpPr>
        <p:spPr/>
        <p:txBody>
          <a:bodyPr>
            <a:normAutofit/>
          </a:bodyPr>
          <a:lstStyle/>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rehberlik bu yardımı alan birey bakımından bir öğrenme konusu ya da ders değildir.</a:t>
            </a:r>
          </a:p>
          <a:p>
            <a:pPr algn="l">
              <a:buFont typeface="Arial" panose="020B0604020202020204" pitchFamily="34" charset="0"/>
              <a:buChar char="•"/>
            </a:pPr>
            <a:r>
              <a:rPr lang="tr-TR" b="0" i="0" dirty="0">
                <a:solidFill>
                  <a:srgbClr val="191919"/>
                </a:solidFill>
                <a:effectLst/>
                <a:latin typeface="Arial" panose="020B0604020202020204" pitchFamily="34" charset="0"/>
              </a:rPr>
              <a:t>Rehberlik bir disiplin görevi değildir, rehberlik yargılamaz, ceza vermez. Bu yardım ile öğrencinin davranışlarının değişebileceği ve böylece öğrencilerin çevresine daha sağlıklı ve dengeli bir uyum sağlayabilecekleri açısından rehberlik ile okul disiplini arasında dolaylı bir bağlantı kurulabilir.</a:t>
            </a:r>
          </a:p>
          <a:p>
            <a:endParaRPr lang="tr-TR" dirty="0"/>
          </a:p>
        </p:txBody>
      </p:sp>
    </p:spTree>
    <p:extLst>
      <p:ext uri="{BB962C8B-B14F-4D97-AF65-F5344CB8AC3E}">
        <p14:creationId xmlns:p14="http://schemas.microsoft.com/office/powerpoint/2010/main" val="236252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5BCB50D-2EB8-4256-B034-75AF3DB27C23}"/>
              </a:ext>
            </a:extLst>
          </p:cNvPr>
          <p:cNvSpPr>
            <a:spLocks noGrp="1"/>
          </p:cNvSpPr>
          <p:nvPr>
            <p:ph idx="1"/>
          </p:nvPr>
        </p:nvSpPr>
        <p:spPr/>
        <p:txBody>
          <a:bodyPr/>
          <a:lstStyle/>
          <a:p>
            <a:pPr algn="l">
              <a:buFont typeface="Arial" panose="020B0604020202020204" pitchFamily="34" charset="0"/>
              <a:buChar char="•"/>
            </a:pPr>
            <a:r>
              <a:rPr lang="tr-TR" b="0" i="0" dirty="0">
                <a:solidFill>
                  <a:srgbClr val="191919"/>
                </a:solidFill>
                <a:effectLst/>
                <a:latin typeface="Arial" panose="020B0604020202020204" pitchFamily="34" charset="0"/>
              </a:rPr>
              <a:t>Ancak, disiplin anlayışı ile rehberlik anlayışının bağdaşmaması okullarda disiplin işlemlerinin gereksiz olduğu anlamına gelmemelidir.</a:t>
            </a:r>
          </a:p>
          <a:p>
            <a:pPr algn="l">
              <a:buFont typeface="Arial" panose="020B0604020202020204" pitchFamily="34" charset="0"/>
              <a:buChar char="•"/>
            </a:pPr>
            <a:r>
              <a:rPr lang="tr-TR" b="0" i="0" dirty="0">
                <a:solidFill>
                  <a:srgbClr val="191919"/>
                </a:solidFill>
                <a:effectLst/>
                <a:latin typeface="Arial" panose="020B0604020202020204" pitchFamily="34" charset="0"/>
              </a:rPr>
              <a:t>Psikolojik danışma ve rehberlik her türlü problemi hemen çözebilecek sihirli bir güce sahip değildir. Psikolojik danışma ve rehberlik yardımı alan bireyin bu yardımı almaya hazır ve istekli oluşu önemlidir. Birey değişmeye ve yeni yaşantılara açık olduğu sürece psikolojik danışma ve rehberliği artar. Öte yandan bireyin içinde bulunduğu ortam ve koşullarda yardımın etkililiğini etkiler. Okullarda tüm öğrenciler için sürdürülen psikolojik danışma ve rehberlik yardımının etkililiği, yine, okulun ortam ve olanakları ile yakından ilgilidir.</a:t>
            </a:r>
          </a:p>
          <a:p>
            <a:pPr marL="0" indent="0">
              <a:buNone/>
            </a:pPr>
            <a:endParaRPr lang="tr-TR" dirty="0"/>
          </a:p>
        </p:txBody>
      </p:sp>
    </p:spTree>
    <p:extLst>
      <p:ext uri="{BB962C8B-B14F-4D97-AF65-F5344CB8AC3E}">
        <p14:creationId xmlns:p14="http://schemas.microsoft.com/office/powerpoint/2010/main" val="234708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A8991C-01E2-4F48-B137-FC2D405836D4}"/>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 İnsan saygıya değer bir varlıktır</a:t>
            </a:r>
            <a:endParaRPr lang="tr-TR" dirty="0"/>
          </a:p>
        </p:txBody>
      </p:sp>
      <p:sp>
        <p:nvSpPr>
          <p:cNvPr id="3" name="İçerik Yer Tutucusu 2">
            <a:extLst>
              <a:ext uri="{FF2B5EF4-FFF2-40B4-BE49-F238E27FC236}">
                <a16:creationId xmlns:a16="http://schemas.microsoft.com/office/drawing/2014/main" id="{AFD25C5D-7023-4FCE-B3F0-B743658EC6C0}"/>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 Rehberliğin temelinde, insan hak ve sorumlulukları ile yakından ilgili demokratik ve insancıl bir anlayış vardır. Saygı, bir başkasını değerli bir varlık olarak algılamak, onun ihtiyaçlarına karşı duyarlı olmak demektir.</a:t>
            </a:r>
          </a:p>
          <a:p>
            <a:pPr algn="just"/>
            <a:r>
              <a:rPr lang="tr-TR" b="0" i="0" dirty="0">
                <a:solidFill>
                  <a:srgbClr val="191919"/>
                </a:solidFill>
                <a:effectLst/>
                <a:latin typeface="Arial" panose="020B0604020202020204" pitchFamily="34" charset="0"/>
              </a:rPr>
              <a:t>Danışman ve öğretmenlerin saygı göstergesi öğrencileri ilgi ile dinleyerek onların ihtiyaçlarını anlamaya çalışmak, gerekli gördüğü bilgi ve desteği vermek ve öğrencinin yaşadığı sorunlarını yine kendilerinin çözmelerine yardımcı olmaya çalışmaktır.</a:t>
            </a:r>
            <a:endParaRPr lang="tr-TR" dirty="0"/>
          </a:p>
        </p:txBody>
      </p:sp>
      <p:pic>
        <p:nvPicPr>
          <p:cNvPr id="7" name="Resim 6">
            <a:extLst>
              <a:ext uri="{FF2B5EF4-FFF2-40B4-BE49-F238E27FC236}">
                <a16:creationId xmlns:a16="http://schemas.microsoft.com/office/drawing/2014/main" id="{98011BB3-9161-411A-9E52-F9B8D0211A52}"/>
              </a:ext>
            </a:extLst>
          </p:cNvPr>
          <p:cNvPicPr>
            <a:picLocks noChangeAspect="1"/>
          </p:cNvPicPr>
          <p:nvPr/>
        </p:nvPicPr>
        <p:blipFill>
          <a:blip r:embed="rId2"/>
          <a:stretch>
            <a:fillRect/>
          </a:stretch>
        </p:blipFill>
        <p:spPr>
          <a:xfrm>
            <a:off x="4310743" y="4335483"/>
            <a:ext cx="4876800" cy="2438400"/>
          </a:xfrm>
          <a:prstGeom prst="rect">
            <a:avLst/>
          </a:prstGeom>
        </p:spPr>
      </p:pic>
    </p:spTree>
    <p:extLst>
      <p:ext uri="{BB962C8B-B14F-4D97-AF65-F5344CB8AC3E}">
        <p14:creationId xmlns:p14="http://schemas.microsoft.com/office/powerpoint/2010/main" val="1023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D716A2-42FD-4401-A957-04BAE1DC621B}"/>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Rehberlik hizmetlerinden yararlanmak isteğe bağlıdır</a:t>
            </a:r>
            <a:endParaRPr lang="tr-TR" dirty="0"/>
          </a:p>
        </p:txBody>
      </p:sp>
      <p:sp>
        <p:nvSpPr>
          <p:cNvPr id="3" name="İçerik Yer Tutucusu 2">
            <a:extLst>
              <a:ext uri="{FF2B5EF4-FFF2-40B4-BE49-F238E27FC236}">
                <a16:creationId xmlns:a16="http://schemas.microsoft.com/office/drawing/2014/main" id="{59E9514B-3641-4E72-8B72-1E7AFC38429C}"/>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Rehberlik ve psikolojik danışmanın hedefi bireyin iç dünyası ve ihtiyaçlarını anlamak ve bireyin yaşadığı sorunlarını kendinin çözmesine yardımcı olmaktır. Bu nedenle bireyin bu yardımı almada gönüllü ve istekli olması gerekmektedir. Hiç kimseye zorla yardım edilemez. Fakat bazı durumlarda öğretmen öğrenciyi rehberlik servisine gönderebilir ya da öğretmenler sınıf içi rehberlik saatlerinde grup faaliyetleri düzenleyebilirler ve buna bütün öğrencilerin katılması gerekir. Her iki durumda da yapılması gereken yapılacak yardım ya da faaliyette öğrencinin isteğini uyandırmak için ortam hazırlamaktır.</a:t>
            </a:r>
            <a:endParaRPr lang="tr-TR" dirty="0"/>
          </a:p>
        </p:txBody>
      </p:sp>
    </p:spTree>
    <p:extLst>
      <p:ext uri="{BB962C8B-B14F-4D97-AF65-F5344CB8AC3E}">
        <p14:creationId xmlns:p14="http://schemas.microsoft.com/office/powerpoint/2010/main" val="3346368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BD84DF-2758-480B-8BC0-3F602D6B0C19}"/>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Rehberlik hayat boyu yararlanılabilecek bir hizmettir</a:t>
            </a:r>
            <a:r>
              <a:rPr lang="tr-TR" b="0" i="0" dirty="0">
                <a:solidFill>
                  <a:srgbClr val="191919"/>
                </a:solidFill>
                <a:effectLst/>
                <a:latin typeface="Arial" panose="020B0604020202020204" pitchFamily="34" charset="0"/>
              </a:rPr>
              <a:t> </a:t>
            </a:r>
            <a:endParaRPr lang="tr-TR" dirty="0"/>
          </a:p>
        </p:txBody>
      </p:sp>
      <p:sp>
        <p:nvSpPr>
          <p:cNvPr id="3" name="İçerik Yer Tutucusu 2">
            <a:extLst>
              <a:ext uri="{FF2B5EF4-FFF2-40B4-BE49-F238E27FC236}">
                <a16:creationId xmlns:a16="http://schemas.microsoft.com/office/drawing/2014/main" id="{9B57C954-C2F3-4382-A862-111E06DEDEC4}"/>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 Bireyin gelişimi ve özü gerçekleştirme bir hayat boyu sürdüğüne göre rehberlikte sürekli olmalıdır. Rehberlik sadece </a:t>
            </a:r>
            <a:r>
              <a:rPr lang="tr-TR" dirty="0">
                <a:solidFill>
                  <a:srgbClr val="191919"/>
                </a:solidFill>
                <a:latin typeface="Arial" panose="020B0604020202020204" pitchFamily="34" charset="0"/>
              </a:rPr>
              <a:t>problemli durumlarda ya da </a:t>
            </a:r>
            <a:r>
              <a:rPr lang="tr-TR" b="0" i="0" dirty="0">
                <a:solidFill>
                  <a:srgbClr val="191919"/>
                </a:solidFill>
                <a:effectLst/>
                <a:latin typeface="Arial" panose="020B0604020202020204" pitchFamily="34" charset="0"/>
              </a:rPr>
              <a:t>meslek seçiminde vardır denilirse rehberliğin alanı çok kısıtlanmış olur. Fakat şunun da yanlış anlaşılmaması gerekir ki bireyin her sorununda rehber öğretmene gitmelidir anlayışı da bireyin bağımlı bir kişilik geliştirmesine neden olur. Kendi başına baş edemediği durumlarda bu servislerden yardım almalıdır.</a:t>
            </a:r>
            <a:endParaRPr lang="tr-TR" dirty="0"/>
          </a:p>
        </p:txBody>
      </p:sp>
      <p:pic>
        <p:nvPicPr>
          <p:cNvPr id="6" name="Resim 5">
            <a:extLst>
              <a:ext uri="{FF2B5EF4-FFF2-40B4-BE49-F238E27FC236}">
                <a16:creationId xmlns:a16="http://schemas.microsoft.com/office/drawing/2014/main" id="{6CB7EE3F-F803-4EA7-9D41-9D6385E8F344}"/>
              </a:ext>
            </a:extLst>
          </p:cNvPr>
          <p:cNvPicPr>
            <a:picLocks noChangeAspect="1"/>
          </p:cNvPicPr>
          <p:nvPr/>
        </p:nvPicPr>
        <p:blipFill>
          <a:blip r:embed="rId2"/>
          <a:stretch>
            <a:fillRect/>
          </a:stretch>
        </p:blipFill>
        <p:spPr>
          <a:xfrm>
            <a:off x="4259546" y="3839895"/>
            <a:ext cx="4741951" cy="2626311"/>
          </a:xfrm>
          <a:prstGeom prst="rect">
            <a:avLst/>
          </a:prstGeom>
        </p:spPr>
      </p:pic>
    </p:spTree>
    <p:extLst>
      <p:ext uri="{BB962C8B-B14F-4D97-AF65-F5344CB8AC3E}">
        <p14:creationId xmlns:p14="http://schemas.microsoft.com/office/powerpoint/2010/main" val="241838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7CBB9-D9BE-4084-B6F2-4AE5B3ACFBC2}"/>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 Rehberlik ve Psikolojik Danışma hizmetlerinde gizlilik esastır</a:t>
            </a:r>
            <a:endParaRPr lang="tr-TR" dirty="0"/>
          </a:p>
        </p:txBody>
      </p:sp>
      <p:sp>
        <p:nvSpPr>
          <p:cNvPr id="3" name="İçerik Yer Tutucusu 2">
            <a:extLst>
              <a:ext uri="{FF2B5EF4-FFF2-40B4-BE49-F238E27FC236}">
                <a16:creationId xmlns:a16="http://schemas.microsoft.com/office/drawing/2014/main" id="{F748404D-756F-4499-9DF5-9D88AC8B2F28}"/>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 Rehberlik ve psikolojik danışma hizmeti verilirken bireyin mahremiyetine saygı duyulmalı ve bireyin izni olmadan hiçbir sırrı dışarıya taşınmamalıdır. Eğer bu ilke uygulanmaz ise danışanların danışmana karşı güveni yok olur ve süreç biter Ayrıca en önemlisi de en temel ilkelerden olan bireye saygı ortadan kalkmış olur.</a:t>
            </a:r>
            <a:endParaRPr lang="tr-TR" dirty="0"/>
          </a:p>
        </p:txBody>
      </p:sp>
      <p:pic>
        <p:nvPicPr>
          <p:cNvPr id="5" name="Resim 4">
            <a:extLst>
              <a:ext uri="{FF2B5EF4-FFF2-40B4-BE49-F238E27FC236}">
                <a16:creationId xmlns:a16="http://schemas.microsoft.com/office/drawing/2014/main" id="{BEE2DF9F-F8CE-4EE5-AA03-74EA89D05340}"/>
              </a:ext>
            </a:extLst>
          </p:cNvPr>
          <p:cNvPicPr>
            <a:picLocks noChangeAspect="1"/>
          </p:cNvPicPr>
          <p:nvPr/>
        </p:nvPicPr>
        <p:blipFill>
          <a:blip r:embed="rId2"/>
          <a:stretch>
            <a:fillRect/>
          </a:stretch>
        </p:blipFill>
        <p:spPr>
          <a:xfrm>
            <a:off x="4141025" y="3541037"/>
            <a:ext cx="4896097" cy="2692853"/>
          </a:xfrm>
          <a:prstGeom prst="rect">
            <a:avLst/>
          </a:prstGeom>
        </p:spPr>
      </p:pic>
    </p:spTree>
    <p:extLst>
      <p:ext uri="{BB962C8B-B14F-4D97-AF65-F5344CB8AC3E}">
        <p14:creationId xmlns:p14="http://schemas.microsoft.com/office/powerpoint/2010/main" val="89518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3DCEA-6BA5-48EC-A27C-D43CC6A06C6D}"/>
              </a:ext>
            </a:extLst>
          </p:cNvPr>
          <p:cNvSpPr>
            <a:spLocks noGrp="1"/>
          </p:cNvSpPr>
          <p:nvPr>
            <p:ph type="title"/>
          </p:nvPr>
        </p:nvSpPr>
        <p:spPr/>
        <p:txBody>
          <a:bodyPr/>
          <a:lstStyle/>
          <a:p>
            <a:r>
              <a:rPr lang="tr-TR" b="1" i="0" dirty="0">
                <a:solidFill>
                  <a:srgbClr val="191919"/>
                </a:solidFill>
                <a:effectLst/>
                <a:latin typeface="Arial" panose="020B0604020202020204" pitchFamily="34" charset="0"/>
              </a:rPr>
              <a:t>Rehberlik tüm öğrencilere açık bir hizmettir</a:t>
            </a:r>
            <a:endParaRPr lang="tr-TR" dirty="0"/>
          </a:p>
        </p:txBody>
      </p:sp>
      <p:sp>
        <p:nvSpPr>
          <p:cNvPr id="3" name="İçerik Yer Tutucusu 2">
            <a:extLst>
              <a:ext uri="{FF2B5EF4-FFF2-40B4-BE49-F238E27FC236}">
                <a16:creationId xmlns:a16="http://schemas.microsoft.com/office/drawing/2014/main" id="{D8C02D42-3376-429C-BDD0-4722A18B67CC}"/>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 İnsan bir ömür boyu gelişme ve değişme yaşadığına göre ve farklı evrelerde farklı sorunlarla karşılaştığı için her an rehberlik ve psikolojik danışma hizmetinden yararlanabilir. </a:t>
            </a:r>
          </a:p>
          <a:p>
            <a:pPr algn="just"/>
            <a:r>
              <a:rPr lang="tr-TR" b="0" i="0" dirty="0">
                <a:solidFill>
                  <a:srgbClr val="191919"/>
                </a:solidFill>
                <a:effectLst/>
                <a:latin typeface="Arial" panose="020B0604020202020204" pitchFamily="34" charset="0"/>
              </a:rPr>
              <a:t>Bu hizmetten sadece normalden ayrılanlar, özürlü ya da uyumsuz bireylerin yararlandığını düşünmek Rehberlik ve Psikolojik Danışmanın alanını daraltmaktadır. Çünkü normal diye adlandırdığımız bireylerde belli dönemleri daha etkili geçirebilmek için de bu hizmetlerden yararlanabilir.</a:t>
            </a:r>
            <a:endParaRPr lang="tr-TR" dirty="0"/>
          </a:p>
        </p:txBody>
      </p:sp>
    </p:spTree>
    <p:extLst>
      <p:ext uri="{BB962C8B-B14F-4D97-AF65-F5344CB8AC3E}">
        <p14:creationId xmlns:p14="http://schemas.microsoft.com/office/powerpoint/2010/main" val="3203258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184449-ECD0-46E8-AE7D-4D6A4F3A2437}"/>
              </a:ext>
            </a:extLst>
          </p:cNvPr>
          <p:cNvSpPr>
            <a:spLocks noGrp="1"/>
          </p:cNvSpPr>
          <p:nvPr>
            <p:ph type="title"/>
          </p:nvPr>
        </p:nvSpPr>
        <p:spPr/>
        <p:txBody>
          <a:bodyPr>
            <a:normAutofit fontScale="90000"/>
          </a:bodyPr>
          <a:lstStyle/>
          <a:p>
            <a:r>
              <a:rPr lang="tr-TR" b="1" i="0" dirty="0">
                <a:solidFill>
                  <a:srgbClr val="191919"/>
                </a:solidFill>
                <a:effectLst/>
                <a:latin typeface="Arial" panose="020B0604020202020204" pitchFamily="34" charset="0"/>
              </a:rPr>
              <a:t>Rehberlik ve Psikolojik Danışma hizmetleri ilgililerin işbirliği ile yürütülmelidir </a:t>
            </a:r>
            <a:endParaRPr lang="tr-TR" dirty="0"/>
          </a:p>
        </p:txBody>
      </p:sp>
      <p:sp>
        <p:nvSpPr>
          <p:cNvPr id="3" name="İçerik Yer Tutucusu 2">
            <a:extLst>
              <a:ext uri="{FF2B5EF4-FFF2-40B4-BE49-F238E27FC236}">
                <a16:creationId xmlns:a16="http://schemas.microsoft.com/office/drawing/2014/main" id="{F63070AF-B0DD-4CB5-B127-D9E3B7450B5D}"/>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Rehberlik uygulamalarında öğrenci ile ilgili herkesin ortak bir anlayış ve işbirliği içinde çalışması gereklidir. Rehberlik ve Psikolojik danışma hizmeti sadece uzman kişilerle etkili bir şekilde yürütülemez. </a:t>
            </a:r>
          </a:p>
          <a:p>
            <a:pPr algn="just"/>
            <a:r>
              <a:rPr lang="tr-TR" b="0" i="0" dirty="0">
                <a:solidFill>
                  <a:srgbClr val="191919"/>
                </a:solidFill>
                <a:effectLst/>
                <a:latin typeface="Arial" panose="020B0604020202020204" pitchFamily="34" charset="0"/>
              </a:rPr>
              <a:t>Okul yöneticilerinin, öğretmenlerin ve hatta velilerin ortak bir amacı gerçekleştirmek için uzman kişinin önderliğinde işbirliği yapmaları gerekir. Bu sayede öğretmenler derslerini daha rahat bir ortamda işleyebilir, yöneticiler öğrencilerle daha iyi iletişim kurabilir, ana-babalarda çocuklarını daha iyi anlayarak onlara yaklaşımlarını daha iyi ayarlayabilirler.</a:t>
            </a:r>
            <a:endParaRPr lang="tr-TR" dirty="0"/>
          </a:p>
        </p:txBody>
      </p:sp>
      <p:pic>
        <p:nvPicPr>
          <p:cNvPr id="5" name="Resim 4">
            <a:extLst>
              <a:ext uri="{FF2B5EF4-FFF2-40B4-BE49-F238E27FC236}">
                <a16:creationId xmlns:a16="http://schemas.microsoft.com/office/drawing/2014/main" id="{033CBD8A-302B-43AC-949D-A077A17D90A1}"/>
              </a:ext>
            </a:extLst>
          </p:cNvPr>
          <p:cNvPicPr>
            <a:picLocks noChangeAspect="1"/>
          </p:cNvPicPr>
          <p:nvPr/>
        </p:nvPicPr>
        <p:blipFill>
          <a:blip r:embed="rId2"/>
          <a:stretch>
            <a:fillRect/>
          </a:stretch>
        </p:blipFill>
        <p:spPr>
          <a:xfrm>
            <a:off x="4954968" y="4634035"/>
            <a:ext cx="3732625" cy="1869299"/>
          </a:xfrm>
          <a:prstGeom prst="rect">
            <a:avLst/>
          </a:prstGeom>
        </p:spPr>
      </p:pic>
    </p:spTree>
    <p:extLst>
      <p:ext uri="{BB962C8B-B14F-4D97-AF65-F5344CB8AC3E}">
        <p14:creationId xmlns:p14="http://schemas.microsoft.com/office/powerpoint/2010/main" val="262375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4EB587-CC8F-4B4A-B53F-9955B07884EF}"/>
              </a:ext>
            </a:extLst>
          </p:cNvPr>
          <p:cNvSpPr>
            <a:spLocks noGrp="1"/>
          </p:cNvSpPr>
          <p:nvPr>
            <p:ph type="title"/>
          </p:nvPr>
        </p:nvSpPr>
        <p:spPr/>
        <p:txBody>
          <a:bodyPr>
            <a:normAutofit fontScale="90000"/>
          </a:bodyPr>
          <a:lstStyle/>
          <a:p>
            <a:r>
              <a:rPr lang="tr-TR" b="1" i="0" dirty="0">
                <a:solidFill>
                  <a:srgbClr val="191919"/>
                </a:solidFill>
                <a:effectLst/>
                <a:latin typeface="Arial" panose="020B0604020202020204" pitchFamily="34" charset="0"/>
              </a:rPr>
              <a:t>Rehberlik ve Psikolojik Danışma hizmetlerinde bireysel farklara saygı esastır</a:t>
            </a:r>
            <a:endParaRPr lang="tr-TR" dirty="0"/>
          </a:p>
        </p:txBody>
      </p:sp>
      <p:sp>
        <p:nvSpPr>
          <p:cNvPr id="3" name="İçerik Yer Tutucusu 2">
            <a:extLst>
              <a:ext uri="{FF2B5EF4-FFF2-40B4-BE49-F238E27FC236}">
                <a16:creationId xmlns:a16="http://schemas.microsoft.com/office/drawing/2014/main" id="{74FEFE3A-2F2D-4562-BB58-69DCB47601E4}"/>
              </a:ext>
            </a:extLst>
          </p:cNvPr>
          <p:cNvSpPr>
            <a:spLocks noGrp="1"/>
          </p:cNvSpPr>
          <p:nvPr>
            <p:ph idx="1"/>
          </p:nvPr>
        </p:nvSpPr>
        <p:spPr/>
        <p:txBody>
          <a:bodyPr/>
          <a:lstStyle/>
          <a:p>
            <a:pPr algn="just"/>
            <a:r>
              <a:rPr lang="tr-TR" b="0" i="0" dirty="0">
                <a:solidFill>
                  <a:srgbClr val="191919"/>
                </a:solidFill>
                <a:effectLst/>
                <a:latin typeface="Arial" panose="020B0604020202020204" pitchFamily="34" charset="0"/>
              </a:rPr>
              <a:t>Her birey kendine özgü bir varlıktır; ilgi, yetenek, değer ve tutumları ile başkalarından farklılık gösterir. Farklı ortamlarda yetişmiş bireylerin ihtiyaçları da farklıdır.</a:t>
            </a:r>
          </a:p>
          <a:p>
            <a:pPr algn="just"/>
            <a:r>
              <a:rPr lang="tr-TR" b="0" i="0" dirty="0">
                <a:solidFill>
                  <a:srgbClr val="191919"/>
                </a:solidFill>
                <a:effectLst/>
                <a:latin typeface="Arial" panose="020B0604020202020204" pitchFamily="34" charset="0"/>
              </a:rPr>
              <a:t> Bireysel farklara göre hazırlanmış programlarda çeşitlilik ve öğrencilere seçme özgürlüğü sağlayan bir eğitim verimi artırabilir. Rehberlikte de verilecek hizmet bireysel ihtiyaçlara göre ayarlanmalıdır ki etkili olabilsin</a:t>
            </a:r>
            <a:endParaRPr lang="tr-TR" dirty="0"/>
          </a:p>
        </p:txBody>
      </p:sp>
      <p:pic>
        <p:nvPicPr>
          <p:cNvPr id="5" name="Resim 4">
            <a:extLst>
              <a:ext uri="{FF2B5EF4-FFF2-40B4-BE49-F238E27FC236}">
                <a16:creationId xmlns:a16="http://schemas.microsoft.com/office/drawing/2014/main" id="{4FFE5AEE-9850-4FDB-AC60-EC564381458C}"/>
              </a:ext>
            </a:extLst>
          </p:cNvPr>
          <p:cNvPicPr>
            <a:picLocks noChangeAspect="1"/>
          </p:cNvPicPr>
          <p:nvPr/>
        </p:nvPicPr>
        <p:blipFill>
          <a:blip r:embed="rId2"/>
          <a:stretch>
            <a:fillRect/>
          </a:stretch>
        </p:blipFill>
        <p:spPr>
          <a:xfrm>
            <a:off x="5166633" y="4130047"/>
            <a:ext cx="2381250" cy="1781175"/>
          </a:xfrm>
          <a:prstGeom prst="rect">
            <a:avLst/>
          </a:prstGeom>
        </p:spPr>
      </p:pic>
    </p:spTree>
    <p:extLst>
      <p:ext uri="{BB962C8B-B14F-4D97-AF65-F5344CB8AC3E}">
        <p14:creationId xmlns:p14="http://schemas.microsoft.com/office/powerpoint/2010/main" val="2523678478"/>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68</TotalTime>
  <Words>1561</Words>
  <Application>Microsoft Office PowerPoint</Application>
  <PresentationFormat>Geniş ekran</PresentationFormat>
  <Paragraphs>71</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Century Gothic</vt:lpstr>
      <vt:lpstr>Wingdings 3</vt:lpstr>
      <vt:lpstr>Duman</vt:lpstr>
      <vt:lpstr>PowerPoint Sunusu</vt:lpstr>
      <vt:lpstr>Her birey seçme özgürlüğüne sahiptir </vt:lpstr>
      <vt:lpstr> İnsan saygıya değer bir varlıktır</vt:lpstr>
      <vt:lpstr>Rehberlik hizmetlerinden yararlanmak isteğe bağlıdır</vt:lpstr>
      <vt:lpstr>Rehberlik hayat boyu yararlanılabilecek bir hizmettir </vt:lpstr>
      <vt:lpstr> Rehberlik ve Psikolojik Danışma hizmetlerinde gizlilik esastır</vt:lpstr>
      <vt:lpstr>Rehberlik tüm öğrencilere açık bir hizmettir</vt:lpstr>
      <vt:lpstr>Rehberlik ve Psikolojik Danışma hizmetleri ilgililerin işbirliği ile yürütülmelidir </vt:lpstr>
      <vt:lpstr>Rehberlik ve Psikolojik Danışma hizmetlerinde bireysel farklara saygı esastır</vt:lpstr>
      <vt:lpstr>Rehberlik ve Psikolojik Danışma hizmetleri hem bireye hem de topluma karşı sorumludur</vt:lpstr>
      <vt:lpstr>Rehberlik ve Psikolojik Danışma Hizmetleri eğitimin ayrılmaz bir parçasıdır </vt:lpstr>
      <vt:lpstr>REHBERLİK SERVİSİNİN AMACI</vt:lpstr>
      <vt:lpstr>REHBERLİK SERVİSİ ÇALIŞMALARI</vt:lpstr>
      <vt:lpstr>PowerPoint Sunusu</vt:lpstr>
      <vt:lpstr>PowerPoint Sunusu</vt:lpstr>
      <vt:lpstr>PowerPoint Sunusu</vt:lpstr>
      <vt:lpstr>PowerPoint Sunusu</vt:lpstr>
      <vt:lpstr>PowerPoint Sunusu</vt:lpstr>
      <vt:lpstr>PSİKOLOJİK DANIŞMA VE REHBERLİKTE YANLIŞ ANLAYIŞLAR</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3</cp:revision>
  <dcterms:created xsi:type="dcterms:W3CDTF">2021-09-26T15:03:53Z</dcterms:created>
  <dcterms:modified xsi:type="dcterms:W3CDTF">2021-09-27T17:32:35Z</dcterms:modified>
</cp:coreProperties>
</file>